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2" r:id="rId14"/>
    <p:sldId id="280" r:id="rId15"/>
    <p:sldId id="269" r:id="rId16"/>
    <p:sldId id="270" r:id="rId17"/>
    <p:sldId id="273" r:id="rId18"/>
    <p:sldId id="274" r:id="rId19"/>
    <p:sldId id="275" r:id="rId20"/>
    <p:sldId id="276" r:id="rId21"/>
    <p:sldId id="277" r:id="rId22"/>
    <p:sldId id="387" r:id="rId23"/>
    <p:sldId id="363" r:id="rId24"/>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6"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saye"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719"/>
    <a:srgbClr val="7E112B"/>
    <a:srgbClr val="FFCB27"/>
    <a:srgbClr val="F58220"/>
    <a:srgbClr val="8F8944"/>
    <a:srgbClr val="4C80B0"/>
    <a:srgbClr val="78B16D"/>
    <a:srgbClr val="B20F23"/>
    <a:srgbClr val="0099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8637FC-68CE-4EC1-9202-09ED15649CAB}" v="2" dt="2019-06-28T08:37:27.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01" autoAdjust="0"/>
    <p:restoredTop sz="94471" autoAdjust="0"/>
  </p:normalViewPr>
  <p:slideViewPr>
    <p:cSldViewPr snapToGrid="0" snapToObjects="1">
      <p:cViewPr>
        <p:scale>
          <a:sx n="76" d="100"/>
          <a:sy n="76" d="100"/>
        </p:scale>
        <p:origin x="-1260" y="174"/>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snapToObjects="1" showGuides="1">
      <p:cViewPr varScale="1">
        <p:scale>
          <a:sx n="110" d="100"/>
          <a:sy n="110" d="100"/>
        </p:scale>
        <p:origin x="2496" y="19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CBC6BE3-D50D-403D-8967-FD6C4940A126}" type="datetimeFigureOut">
              <a:rPr lang="en-ZA" smtClean="0"/>
              <a:pPr/>
              <a:t>2026-07-31</a:t>
            </a:fld>
            <a:endParaRPr lang="en-ZA"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341AFD1-AD3B-498F-B42A-140D6ABE565B}" type="slidenum">
              <a:rPr lang="en-ZA" smtClean="0"/>
              <a:pPr/>
              <a:t>‹#›</a:t>
            </a:fld>
            <a:endParaRPr lang="en-ZA" dirty="0"/>
          </a:p>
        </p:txBody>
      </p:sp>
    </p:spTree>
    <p:extLst>
      <p:ext uri="{BB962C8B-B14F-4D97-AF65-F5344CB8AC3E}">
        <p14:creationId xmlns:p14="http://schemas.microsoft.com/office/powerpoint/2010/main" val="3047045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66CBFB-CBC5-6D45-B81E-D5087457DA0C}" type="datetimeFigureOut">
              <a:rPr lang="en-US" smtClean="0"/>
              <a:pPr/>
              <a:t>7/31/2026</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2396F31-D46C-174D-9DA5-0F156D17816F}" type="slidenum">
              <a:rPr lang="en-US" smtClean="0"/>
              <a:pPr/>
              <a:t>‹#›</a:t>
            </a:fld>
            <a:endParaRPr lang="en-US" dirty="0"/>
          </a:p>
        </p:txBody>
      </p:sp>
    </p:spTree>
    <p:extLst>
      <p:ext uri="{BB962C8B-B14F-4D97-AF65-F5344CB8AC3E}">
        <p14:creationId xmlns:p14="http://schemas.microsoft.com/office/powerpoint/2010/main" val="2609254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sauvignonblanc.co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a:t>
            </a:fld>
            <a:endParaRPr lang="en-US" dirty="0"/>
          </a:p>
        </p:txBody>
      </p:sp>
    </p:spTree>
    <p:extLst>
      <p:ext uri="{BB962C8B-B14F-4D97-AF65-F5344CB8AC3E}">
        <p14:creationId xmlns:p14="http://schemas.microsoft.com/office/powerpoint/2010/main" val="93781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Extensively planted in France in the 18th century, Sauvignon Blanc has now regained popularity and considerably increased its share of plantings globally.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2</a:t>
            </a:fld>
            <a:endParaRPr lang="en-US" dirty="0"/>
          </a:p>
        </p:txBody>
      </p:sp>
    </p:spTree>
    <p:extLst>
      <p:ext uri="{BB962C8B-B14F-4D97-AF65-F5344CB8AC3E}">
        <p14:creationId xmlns:p14="http://schemas.microsoft.com/office/powerpoint/2010/main" val="559862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Sauvignon is most readily associated with the eastern Loire region, which is known for its classic crisp, dry Sancerre and smoky Pouilly-Fumé.</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3</a:t>
            </a:fld>
            <a:endParaRPr lang="en-US" dirty="0"/>
          </a:p>
        </p:txBody>
      </p:sp>
    </p:spTree>
    <p:extLst>
      <p:ext uri="{BB962C8B-B14F-4D97-AF65-F5344CB8AC3E}">
        <p14:creationId xmlns:p14="http://schemas.microsoft.com/office/powerpoint/2010/main" val="2706633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In combination with Sémillon, these grapes also produce some of the most exceptional white wines of Bordeaux, including the driest Graves and the sweetest Sauternes.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4</a:t>
            </a:fld>
            <a:endParaRPr lang="en-US" dirty="0"/>
          </a:p>
        </p:txBody>
      </p:sp>
    </p:spTree>
    <p:extLst>
      <p:ext uri="{BB962C8B-B14F-4D97-AF65-F5344CB8AC3E}">
        <p14:creationId xmlns:p14="http://schemas.microsoft.com/office/powerpoint/2010/main" val="727762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In the 1980s, the distinctive Sauvignons from New Zealand helped restore the variety’s fashionability and put the country on the world wine map.</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5</a:t>
            </a:fld>
            <a:endParaRPr lang="en-US" dirty="0"/>
          </a:p>
        </p:txBody>
      </p:sp>
    </p:spTree>
    <p:extLst>
      <p:ext uri="{BB962C8B-B14F-4D97-AF65-F5344CB8AC3E}">
        <p14:creationId xmlns:p14="http://schemas.microsoft.com/office/powerpoint/2010/main" val="2354794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In South Africa, plantings were relatively small in the 1920s but increased from around 1980.</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6</a:t>
            </a:fld>
            <a:endParaRPr lang="en-US" dirty="0"/>
          </a:p>
        </p:txBody>
      </p:sp>
    </p:spTree>
    <p:extLst>
      <p:ext uri="{BB962C8B-B14F-4D97-AF65-F5344CB8AC3E}">
        <p14:creationId xmlns:p14="http://schemas.microsoft.com/office/powerpoint/2010/main" val="4004262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Much research has been done into the effects of sunlight, canopy management and site selection on the flavour composition of the wines.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7</a:t>
            </a:fld>
            <a:endParaRPr lang="en-US" dirty="0"/>
          </a:p>
        </p:txBody>
      </p:sp>
    </p:spTree>
    <p:extLst>
      <p:ext uri="{BB962C8B-B14F-4D97-AF65-F5344CB8AC3E}">
        <p14:creationId xmlns:p14="http://schemas.microsoft.com/office/powerpoint/2010/main" val="372812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The annual Top 10 Sauvignon Blanc Competition has been held under the auspices of the Sauvignon Blanc Interest Group (SBIG), now called Sauvignon</a:t>
            </a:r>
            <a:r>
              <a:rPr lang="en-ZA" sz="1200" kern="1200" baseline="0" dirty="0">
                <a:solidFill>
                  <a:schemeClr val="tx1"/>
                </a:solidFill>
                <a:effectLst/>
                <a:latin typeface="+mn-lt"/>
                <a:ea typeface="+mn-ea"/>
                <a:cs typeface="+mn-cs"/>
              </a:rPr>
              <a:t> Blanc South Africa,</a:t>
            </a:r>
            <a:r>
              <a:rPr lang="en-ZA" sz="1200" kern="1200" dirty="0">
                <a:solidFill>
                  <a:schemeClr val="tx1"/>
                </a:solidFill>
                <a:effectLst/>
                <a:latin typeface="+mn-lt"/>
                <a:ea typeface="+mn-ea"/>
                <a:cs typeface="+mn-cs"/>
              </a:rPr>
              <a:t> since 2011. Visit </a:t>
            </a:r>
            <a:r>
              <a:rPr lang="en-ZA" sz="1200" u="sng" kern="1200" dirty="0">
                <a:solidFill>
                  <a:schemeClr val="tx1"/>
                </a:solidFill>
                <a:latin typeface="+mn-lt"/>
                <a:ea typeface="+mn-ea"/>
                <a:cs typeface="+mn-cs"/>
                <a:hlinkClick r:id="rId3"/>
              </a:rPr>
              <a:t>www.sauvignonblanc.com</a:t>
            </a:r>
            <a:r>
              <a:rPr lang="en-ZA" sz="1200" kern="1200" dirty="0">
                <a:solidFill>
                  <a:schemeClr val="tx1"/>
                </a:solidFill>
                <a:effectLst/>
                <a:latin typeface="+mn-lt"/>
                <a:ea typeface="+mn-ea"/>
                <a:cs typeface="+mn-cs"/>
              </a:rPr>
              <a:t> for more information.</a:t>
            </a:r>
            <a:endParaRPr lang="en-GB" sz="1200" kern="1200" dirty="0">
              <a:solidFill>
                <a:schemeClr val="tx1"/>
              </a:solidFill>
              <a:effectLst/>
              <a:latin typeface="+mn-lt"/>
              <a:ea typeface="+mn-ea"/>
              <a:cs typeface="+mn-cs"/>
            </a:endParaRPr>
          </a:p>
          <a:p>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ZA" sz="120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8</a:t>
            </a:fld>
            <a:endParaRPr lang="en-US" dirty="0"/>
          </a:p>
        </p:txBody>
      </p:sp>
    </p:spTree>
    <p:extLst>
      <p:ext uri="{BB962C8B-B14F-4D97-AF65-F5344CB8AC3E}">
        <p14:creationId xmlns:p14="http://schemas.microsoft.com/office/powerpoint/2010/main" val="2733682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Today, South African wines made from this variety are being recognised internationally for their quality and complexity.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9</a:t>
            </a:fld>
            <a:endParaRPr lang="en-US" dirty="0"/>
          </a:p>
        </p:txBody>
      </p:sp>
    </p:spTree>
    <p:extLst>
      <p:ext uri="{BB962C8B-B14F-4D97-AF65-F5344CB8AC3E}">
        <p14:creationId xmlns:p14="http://schemas.microsoft.com/office/powerpoint/2010/main" val="655095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A wide variety of clones are available locally and some producers plant several different clones to achieve the desired flavour profile and complexity in the resultant wine.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10</a:t>
            </a:fld>
            <a:endParaRPr lang="en-US" dirty="0"/>
          </a:p>
        </p:txBody>
      </p:sp>
    </p:spTree>
    <p:extLst>
      <p:ext uri="{BB962C8B-B14F-4D97-AF65-F5344CB8AC3E}">
        <p14:creationId xmlns:p14="http://schemas.microsoft.com/office/powerpoint/2010/main" val="2125410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Sauvignon Blanc is the second most planted white-wine variety in South Africa, with total plantings at the end of </a:t>
            </a:r>
            <a:r>
              <a:rPr lang="en-ZA" sz="1200" kern="1200" dirty="0" smtClean="0">
                <a:solidFill>
                  <a:schemeClr val="tx1"/>
                </a:solidFill>
                <a:effectLst/>
                <a:latin typeface="+mn-lt"/>
                <a:ea typeface="+mn-ea"/>
                <a:cs typeface="+mn-cs"/>
              </a:rPr>
              <a:t>2025 </a:t>
            </a:r>
            <a:r>
              <a:rPr lang="en-ZA" sz="1200" kern="1200" dirty="0">
                <a:solidFill>
                  <a:schemeClr val="tx1"/>
                </a:solidFill>
                <a:effectLst/>
                <a:latin typeface="+mn-lt"/>
                <a:ea typeface="+mn-ea"/>
                <a:cs typeface="+mn-cs"/>
              </a:rPr>
              <a:t>accounting for </a:t>
            </a:r>
            <a:r>
              <a:rPr lang="en-ZA" sz="1200" kern="1200" dirty="0" smtClean="0">
                <a:solidFill>
                  <a:schemeClr val="tx1"/>
                </a:solidFill>
                <a:effectLst/>
                <a:latin typeface="+mn-lt"/>
                <a:ea typeface="+mn-ea"/>
                <a:cs typeface="+mn-cs"/>
              </a:rPr>
              <a:t>10 442 </a:t>
            </a:r>
            <a:r>
              <a:rPr lang="en-ZA" sz="1200" kern="1200" dirty="0">
                <a:solidFill>
                  <a:schemeClr val="tx1"/>
                </a:solidFill>
                <a:effectLst/>
                <a:latin typeface="+mn-lt"/>
                <a:ea typeface="+mn-ea"/>
                <a:cs typeface="+mn-cs"/>
              </a:rPr>
              <a:t>ha (</a:t>
            </a:r>
            <a:r>
              <a:rPr lang="en-ZA" sz="1200" kern="1200" dirty="0" smtClean="0">
                <a:solidFill>
                  <a:schemeClr val="tx1"/>
                </a:solidFill>
                <a:effectLst/>
                <a:latin typeface="+mn-lt"/>
                <a:ea typeface="+mn-ea"/>
                <a:cs typeface="+mn-cs"/>
              </a:rPr>
              <a:t>12.1% </a:t>
            </a:r>
            <a:r>
              <a:rPr lang="en-ZA" sz="1200" kern="1200" dirty="0">
                <a:solidFill>
                  <a:schemeClr val="tx1"/>
                </a:solidFill>
                <a:effectLst/>
                <a:latin typeface="+mn-lt"/>
                <a:ea typeface="+mn-ea"/>
                <a:cs typeface="+mn-cs"/>
              </a:rPr>
              <a:t>of the national vineyard).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11</a:t>
            </a:fld>
            <a:endParaRPr lang="en-US" dirty="0"/>
          </a:p>
        </p:txBody>
      </p:sp>
    </p:spTree>
    <p:extLst>
      <p:ext uri="{BB962C8B-B14F-4D97-AF65-F5344CB8AC3E}">
        <p14:creationId xmlns:p14="http://schemas.microsoft.com/office/powerpoint/2010/main" val="3890765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Sauvignon is produced in most of South Africa’s diverse winegrowing regions. For Sauvignon that</a:t>
            </a:r>
            <a:r>
              <a:rPr lang="en-ZA" sz="1200" kern="1200" baseline="0" dirty="0">
                <a:solidFill>
                  <a:schemeClr val="tx1"/>
                </a:solidFill>
                <a:effectLst/>
                <a:latin typeface="+mn-lt"/>
                <a:ea typeface="+mn-ea"/>
                <a:cs typeface="+mn-cs"/>
              </a:rPr>
              <a:t> </a:t>
            </a:r>
            <a:r>
              <a:rPr lang="en-ZA" sz="1200" kern="1200" dirty="0">
                <a:solidFill>
                  <a:schemeClr val="tx1"/>
                </a:solidFill>
                <a:effectLst/>
                <a:latin typeface="+mn-lt"/>
                <a:ea typeface="+mn-ea"/>
                <a:cs typeface="+mn-cs"/>
              </a:rPr>
              <a:t>displays pure, clean fruit and fresh acidity, the production areas of Cape Point, Constantia, Darling, Durbanville, Elgin and Elim, as well as the as yet unclassified Schapenberg in the Stellenbosch district lead the way.</a:t>
            </a:r>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12</a:t>
            </a:fld>
            <a:endParaRPr lang="en-US" dirty="0"/>
          </a:p>
        </p:txBody>
      </p:sp>
    </p:spTree>
    <p:extLst>
      <p:ext uri="{BB962C8B-B14F-4D97-AF65-F5344CB8AC3E}">
        <p14:creationId xmlns:p14="http://schemas.microsoft.com/office/powerpoint/2010/main" val="2039278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Fine examples are also made in pockets on the West Coast, including Cederberg, Bamboes Bay and Lambert’s Bay.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13</a:t>
            </a:fld>
            <a:endParaRPr lang="en-US" dirty="0"/>
          </a:p>
        </p:txBody>
      </p:sp>
    </p:spTree>
    <p:extLst>
      <p:ext uri="{BB962C8B-B14F-4D97-AF65-F5344CB8AC3E}">
        <p14:creationId xmlns:p14="http://schemas.microsoft.com/office/powerpoint/2010/main" val="2256062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If the quality of South African Sauvignon Blanc was generally no more than serviceable just over a dozen years ago, it is now one of South Africa’s strongest categories, having benefited in particular from the modern quest to identify more cool-climate vineyard sites.</a:t>
            </a:r>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14</a:t>
            </a:fld>
            <a:endParaRPr lang="en-US" dirty="0"/>
          </a:p>
        </p:txBody>
      </p:sp>
    </p:spTree>
    <p:extLst>
      <p:ext uri="{BB962C8B-B14F-4D97-AF65-F5344CB8AC3E}">
        <p14:creationId xmlns:p14="http://schemas.microsoft.com/office/powerpoint/2010/main" val="3925220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The style of South African Sauvignon Blanc has diversified to include wines with good fruit expression, in addition to the well-known grassy examples.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15</a:t>
            </a:fld>
            <a:endParaRPr lang="en-US" dirty="0"/>
          </a:p>
        </p:txBody>
      </p:sp>
    </p:spTree>
    <p:extLst>
      <p:ext uri="{BB962C8B-B14F-4D97-AF65-F5344CB8AC3E}">
        <p14:creationId xmlns:p14="http://schemas.microsoft.com/office/powerpoint/2010/main" val="37624565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Balanced fruit acids are a sought-after attribute. These days South African Sauvignons are well balanced thanks to vineyards being located in areas that allow optimal ripeness.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16</a:t>
            </a:fld>
            <a:endParaRPr lang="en-US" dirty="0"/>
          </a:p>
        </p:txBody>
      </p:sp>
    </p:spTree>
    <p:extLst>
      <p:ext uri="{BB962C8B-B14F-4D97-AF65-F5344CB8AC3E}">
        <p14:creationId xmlns:p14="http://schemas.microsoft.com/office/powerpoint/2010/main" val="1738691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Sauvignon wines representing a great diversity of origins and styles are showing the true potential of this noble grape variety in South African conditions.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17</a:t>
            </a:fld>
            <a:endParaRPr lang="en-US" dirty="0"/>
          </a:p>
        </p:txBody>
      </p:sp>
    </p:spTree>
    <p:extLst>
      <p:ext uri="{BB962C8B-B14F-4D97-AF65-F5344CB8AC3E}">
        <p14:creationId xmlns:p14="http://schemas.microsoft.com/office/powerpoint/2010/main" val="454721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The wines are sometimes wooded with clever use of oak adding greater palate weight. These are labelled Fumé Blanc or Blanc Fumé.</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18</a:t>
            </a:fld>
            <a:endParaRPr lang="en-US" dirty="0"/>
          </a:p>
        </p:txBody>
      </p:sp>
    </p:spTree>
    <p:extLst>
      <p:ext uri="{BB962C8B-B14F-4D97-AF65-F5344CB8AC3E}">
        <p14:creationId xmlns:p14="http://schemas.microsoft.com/office/powerpoint/2010/main" val="13427269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Sauvignon Blanc also features in white blends, including in a typically Bordeaux-style blend with Semillon, or a number of other varieties including Chardonnay and Chenin Blanc.</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19</a:t>
            </a:fld>
            <a:endParaRPr lang="en-US" dirty="0"/>
          </a:p>
        </p:txBody>
      </p:sp>
    </p:spTree>
    <p:extLst>
      <p:ext uri="{BB962C8B-B14F-4D97-AF65-F5344CB8AC3E}">
        <p14:creationId xmlns:p14="http://schemas.microsoft.com/office/powerpoint/2010/main" val="12879187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Flavour profiles vary from fruit-forward wines – fig and gooseberry or more tropical tones such as guava and litchi – to a distinctive green peppery or grassy character and the more linear flinty and mineral examples.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20</a:t>
            </a:fld>
            <a:endParaRPr lang="en-US" dirty="0"/>
          </a:p>
        </p:txBody>
      </p:sp>
    </p:spTree>
    <p:extLst>
      <p:ext uri="{BB962C8B-B14F-4D97-AF65-F5344CB8AC3E}">
        <p14:creationId xmlns:p14="http://schemas.microsoft.com/office/powerpoint/2010/main" val="38132313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Sauvignon works well with a wide range of dishes, from Mediterranean-style appetisers to fish and shellfish dishes and seafood salads, roast chicken or chicken pie, or pasta with pesto.</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95942C-AA19-1843-AECA-32DFB11E6F86}" type="slidenum">
              <a:rPr lang="en-US" smtClean="0"/>
              <a:pPr/>
              <a:t>21</a:t>
            </a:fld>
            <a:endParaRPr lang="en-US" dirty="0"/>
          </a:p>
        </p:txBody>
      </p:sp>
    </p:spTree>
    <p:extLst>
      <p:ext uri="{BB962C8B-B14F-4D97-AF65-F5344CB8AC3E}">
        <p14:creationId xmlns:p14="http://schemas.microsoft.com/office/powerpoint/2010/main" val="31970518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22</a:t>
            </a:fld>
            <a:endParaRPr lang="en-US" dirty="0"/>
          </a:p>
        </p:txBody>
      </p:sp>
    </p:spTree>
    <p:extLst>
      <p:ext uri="{BB962C8B-B14F-4D97-AF65-F5344CB8AC3E}">
        <p14:creationId xmlns:p14="http://schemas.microsoft.com/office/powerpoint/2010/main" val="41997130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end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23</a:t>
            </a:fld>
            <a:endParaRPr lang="en-US" dirty="0"/>
          </a:p>
        </p:txBody>
      </p:sp>
    </p:spTree>
    <p:extLst>
      <p:ext uri="{BB962C8B-B14F-4D97-AF65-F5344CB8AC3E}">
        <p14:creationId xmlns:p14="http://schemas.microsoft.com/office/powerpoint/2010/main" val="98232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Big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897180"/>
            <a:ext cx="5308664"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 xmlns:a16="http://schemas.microsoft.com/office/drawing/2014/main"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 xmlns:a16="http://schemas.microsoft.com/office/drawing/2014/main"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 xmlns:a16="http://schemas.microsoft.com/office/drawing/2014/main" id="{C168032E-78BF-3D5C-67BB-139B670CB39D}"/>
              </a:ext>
            </a:extLst>
          </p:cNvPr>
          <p:cNvSpPr txBox="1"/>
          <p:nvPr userDrawn="1"/>
        </p:nvSpPr>
        <p:spPr>
          <a:xfrm>
            <a:off x="6929114" y="6525261"/>
            <a:ext cx="525786"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VARIETAL</a:t>
            </a:r>
          </a:p>
        </p:txBody>
      </p:sp>
      <p:sp>
        <p:nvSpPr>
          <p:cNvPr id="5" name="TextBox 4">
            <a:extLst>
              <a:ext uri="{FF2B5EF4-FFF2-40B4-BE49-F238E27FC236}">
                <a16:creationId xmlns="" xmlns:a16="http://schemas.microsoft.com/office/drawing/2014/main" id="{8B231F52-5411-C1FE-3352-88890F39CDC6}"/>
              </a:ext>
            </a:extLst>
          </p:cNvPr>
          <p:cNvSpPr txBox="1"/>
          <p:nvPr userDrawn="1"/>
        </p:nvSpPr>
        <p:spPr>
          <a:xfrm>
            <a:off x="5846107" y="6270875"/>
            <a:ext cx="1605618" cy="242173"/>
          </a:xfrm>
          <a:prstGeom prst="rect">
            <a:avLst/>
          </a:prstGeom>
          <a:noFill/>
        </p:spPr>
        <p:txBody>
          <a:bodyPr wrap="square" lIns="0" tIns="0" rIns="0" bIns="72000" rtlCol="0">
            <a:spAutoFit/>
          </a:bodyPr>
          <a:lstStyle/>
          <a:p>
            <a:pPr algn="r">
              <a:lnSpc>
                <a:spcPts val="1300"/>
              </a:lnSpc>
            </a:pPr>
            <a:r>
              <a:rPr lang="en-US" sz="1400" b="1" i="0" dirty="0">
                <a:solidFill>
                  <a:srgbClr val="FFCB27"/>
                </a:solidFill>
                <a:latin typeface="Avenir Next LT Pro" panose="020B0504020202020204" pitchFamily="34" charset="77"/>
                <a:cs typeface="Myriad Pro"/>
              </a:rPr>
              <a:t>Sauvignon Blanc</a:t>
            </a:r>
          </a:p>
        </p:txBody>
      </p:sp>
    </p:spTree>
    <p:extLst>
      <p:ext uri="{BB962C8B-B14F-4D97-AF65-F5344CB8AC3E}">
        <p14:creationId xmlns:p14="http://schemas.microsoft.com/office/powerpoint/2010/main" val="6656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Small writing">
    <p:spTree>
      <p:nvGrpSpPr>
        <p:cNvPr id="1" name=""/>
        <p:cNvGrpSpPr/>
        <p:nvPr/>
      </p:nvGrpSpPr>
      <p:grpSpPr>
        <a:xfrm>
          <a:off x="0" y="0"/>
          <a:ext cx="0" cy="0"/>
          <a:chOff x="0" y="0"/>
          <a:chExt cx="0" cy="0"/>
        </a:xfrm>
      </p:grpSpPr>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 xmlns:a16="http://schemas.microsoft.com/office/drawing/2014/main"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 xmlns:a16="http://schemas.microsoft.com/office/drawing/2014/main"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 xmlns:a16="http://schemas.microsoft.com/office/drawing/2014/main" id="{CA1A51E5-8DE2-70D1-BE53-358BA4F32781}"/>
              </a:ext>
            </a:extLst>
          </p:cNvPr>
          <p:cNvSpPr txBox="1"/>
          <p:nvPr userDrawn="1"/>
        </p:nvSpPr>
        <p:spPr>
          <a:xfrm>
            <a:off x="5846107" y="6270875"/>
            <a:ext cx="1605618" cy="242173"/>
          </a:xfrm>
          <a:prstGeom prst="rect">
            <a:avLst/>
          </a:prstGeom>
          <a:noFill/>
        </p:spPr>
        <p:txBody>
          <a:bodyPr wrap="square" lIns="0" tIns="0" rIns="0" bIns="72000" rtlCol="0">
            <a:spAutoFit/>
          </a:bodyPr>
          <a:lstStyle/>
          <a:p>
            <a:pPr algn="r">
              <a:lnSpc>
                <a:spcPts val="1300"/>
              </a:lnSpc>
            </a:pPr>
            <a:r>
              <a:rPr lang="en-US" sz="1400" b="1" i="0" dirty="0">
                <a:solidFill>
                  <a:srgbClr val="FFCB27"/>
                </a:solidFill>
                <a:latin typeface="Avenir Next LT Pro" panose="020B0504020202020204" pitchFamily="34" charset="77"/>
                <a:cs typeface="Myriad Pro"/>
              </a:rPr>
              <a:t>Sauvignon Blanc</a:t>
            </a:r>
          </a:p>
        </p:txBody>
      </p:sp>
      <p:sp>
        <p:nvSpPr>
          <p:cNvPr id="4" name="TextBox 3">
            <a:extLst>
              <a:ext uri="{FF2B5EF4-FFF2-40B4-BE49-F238E27FC236}">
                <a16:creationId xmlns="" xmlns:a16="http://schemas.microsoft.com/office/drawing/2014/main" id="{24C34764-DBD0-6D56-70A3-53FAEFD29E4A}"/>
              </a:ext>
            </a:extLst>
          </p:cNvPr>
          <p:cNvSpPr txBox="1"/>
          <p:nvPr userDrawn="1"/>
        </p:nvSpPr>
        <p:spPr>
          <a:xfrm>
            <a:off x="6929114" y="6525261"/>
            <a:ext cx="525786"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VARIETAL</a:t>
            </a:r>
          </a:p>
        </p:txBody>
      </p:sp>
    </p:spTree>
    <p:extLst>
      <p:ext uri="{BB962C8B-B14F-4D97-AF65-F5344CB8AC3E}">
        <p14:creationId xmlns:p14="http://schemas.microsoft.com/office/powerpoint/2010/main" val="79091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4C80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260285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8F89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17766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roo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7E11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305772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an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F58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62787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1C7A6-7CAC-7048-B745-F418703F627F}" type="datetimeFigureOut">
              <a:rPr lang="en-US" smtClean="0"/>
              <a:pPr/>
              <a:t>7/31/2026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1238128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1C7A6-7CAC-7048-B745-F418703F627F}" type="datetimeFigureOut">
              <a:rPr lang="en-US" smtClean="0"/>
              <a:pPr/>
              <a:t>7/31/2026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342615341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6" r:id="rId3"/>
    <p:sldLayoutId id="2147483657" r:id="rId4"/>
    <p:sldLayoutId id="2147483658" r:id="rId5"/>
    <p:sldLayoutId id="2147483659" r:id="rId6"/>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guide id="4" pos="385" userDrawn="1">
          <p15:clr>
            <a:srgbClr val="F26B43"/>
          </p15:clr>
        </p15:guide>
        <p15:guide id="5" pos="5375" userDrawn="1">
          <p15:clr>
            <a:srgbClr val="F26B43"/>
          </p15:clr>
        </p15:guide>
        <p15:guide id="6" orient="horz" pos="3634" userDrawn="1">
          <p15:clr>
            <a:srgbClr val="F26B43"/>
          </p15:clr>
        </p15:guide>
        <p15:guide id="7" orient="horz" pos="232" userDrawn="1">
          <p15:clr>
            <a:srgbClr val="F26B43"/>
          </p15:clr>
        </p15:guide>
        <p15:guide id="8" orient="horz" pos="3748" userDrawn="1">
          <p15:clr>
            <a:srgbClr val="F26B43"/>
          </p15:clr>
        </p15:guide>
        <p15:guide id="9" pos="4898" userDrawn="1">
          <p15:clr>
            <a:srgbClr val="F26B43"/>
          </p15:clr>
        </p15:guide>
        <p15:guide id="10" orient="horz" pos="3430" userDrawn="1">
          <p15:clr>
            <a:srgbClr val="F26B43"/>
          </p15:clr>
        </p15:guide>
        <p15:guide id="11" pos="4694" userDrawn="1">
          <p15:clr>
            <a:srgbClr val="F26B43"/>
          </p15:clr>
        </p15:guide>
        <p15:guide id="12" orient="horz" pos="4178" userDrawn="1">
          <p15:clr>
            <a:srgbClr val="F26B43"/>
          </p15:clr>
        </p15:guide>
        <p15:guide id="13" pos="5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007953EE-5A27-FBC7-8CE1-C98A361CA7F1}"/>
              </a:ext>
            </a:extLst>
          </p:cNvPr>
          <p:cNvPicPr>
            <a:picLocks noChangeAspect="1"/>
          </p:cNvPicPr>
          <p:nvPr/>
        </p:nvPicPr>
        <p:blipFill>
          <a:blip r:embed="rId3"/>
          <a:srcRect/>
          <a:stretch/>
        </p:blipFill>
        <p:spPr>
          <a:xfrm>
            <a:off x="0" y="0"/>
            <a:ext cx="9144000" cy="6858000"/>
          </a:xfrm>
          <a:prstGeom prst="rect">
            <a:avLst/>
          </a:prstGeom>
        </p:spPr>
      </p:pic>
      <p:sp>
        <p:nvSpPr>
          <p:cNvPr id="19" name="object 20">
            <a:extLst>
              <a:ext uri="{FF2B5EF4-FFF2-40B4-BE49-F238E27FC236}">
                <a16:creationId xmlns="" xmlns:a16="http://schemas.microsoft.com/office/drawing/2014/main" id="{B631FD9A-73B2-FC60-577F-620DFB4F2E97}"/>
              </a:ext>
            </a:extLst>
          </p:cNvPr>
          <p:cNvSpPr txBox="1"/>
          <p:nvPr/>
        </p:nvSpPr>
        <p:spPr>
          <a:xfrm>
            <a:off x="22860" y="4915057"/>
            <a:ext cx="9121140" cy="951543"/>
          </a:xfrm>
          <a:prstGeom prst="rect">
            <a:avLst/>
          </a:prstGeom>
        </p:spPr>
        <p:txBody>
          <a:bodyPr vert="horz" wrap="square" lIns="0" tIns="15240" rIns="0" bIns="0" rtlCol="0">
            <a:spAutoFit/>
          </a:bodyPr>
          <a:lstStyle/>
          <a:p>
            <a:pPr algn="ctr">
              <a:lnSpc>
                <a:spcPct val="100000"/>
              </a:lnSpc>
              <a:spcBef>
                <a:spcPts val="120"/>
              </a:spcBef>
            </a:pPr>
            <a:r>
              <a:rPr lang="en-US" sz="3000" b="1" spc="100" dirty="0">
                <a:solidFill>
                  <a:srgbClr val="FFFFFF"/>
                </a:solidFill>
                <a:latin typeface="Avenir Next LT Pro" panose="020B0504020202020204" pitchFamily="34" charset="77"/>
                <a:cs typeface="Segoe UI"/>
              </a:rPr>
              <a:t>SAUVIGNON BLANC</a:t>
            </a:r>
          </a:p>
          <a:p>
            <a:pPr algn="ctr">
              <a:lnSpc>
                <a:spcPct val="100000"/>
              </a:lnSpc>
              <a:spcBef>
                <a:spcPts val="120"/>
              </a:spcBef>
            </a:pPr>
            <a:endParaRPr lang="en-US" sz="3000" b="1" spc="-65" dirty="0">
              <a:solidFill>
                <a:srgbClr val="FFFFFF"/>
              </a:solidFill>
              <a:latin typeface="Avenir Next LT Pro" panose="020B0504020202020204" pitchFamily="34" charset="77"/>
              <a:cs typeface="Segoe UI"/>
            </a:endParaRPr>
          </a:p>
        </p:txBody>
      </p:sp>
    </p:spTree>
    <p:extLst>
      <p:ext uri="{BB962C8B-B14F-4D97-AF65-F5344CB8AC3E}">
        <p14:creationId xmlns:p14="http://schemas.microsoft.com/office/powerpoint/2010/main" val="253328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avignon Blanc2.jpg"/>
          <p:cNvPicPr>
            <a:picLocks noChangeAspect="1"/>
          </p:cNvPicPr>
          <p:nvPr/>
        </p:nvPicPr>
        <p:blipFill>
          <a:blip r:embed="rId3" cstate="screen">
            <a:extLst>
              <a:ext uri="{28A0092B-C50C-407E-A947-70E740481C1C}">
                <a14:useLocalDpi xmlns:a14="http://schemas.microsoft.com/office/drawing/2010/main"/>
              </a:ext>
            </a:extLst>
          </a:blip>
          <a:srcRect l="4758" t="11176" r="4758" b="6584"/>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892428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avignon Blanc3.jpg"/>
          <p:cNvPicPr>
            <a:picLocks noChangeAspect="1"/>
          </p:cNvPicPr>
          <p:nvPr/>
        </p:nvPicPr>
        <p:blipFill>
          <a:blip r:embed="rId3" cstate="screen">
            <a:extLst>
              <a:ext uri="{28A0092B-C50C-407E-A947-70E740481C1C}">
                <a14:useLocalDpi xmlns:a14="http://schemas.microsoft.com/office/drawing/2010/main"/>
              </a:ext>
            </a:extLst>
          </a:blip>
          <a:srcRect l="4383" t="7945" r="4885" b="626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322531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vignon Blanc4.jpg"/>
          <p:cNvPicPr>
            <a:picLocks noChangeAspect="1"/>
          </p:cNvPicPr>
          <p:nvPr/>
        </p:nvPicPr>
        <p:blipFill>
          <a:blip r:embed="rId3" cstate="screen">
            <a:extLst>
              <a:ext uri="{28A0092B-C50C-407E-A947-70E740481C1C}">
                <a14:useLocalDpi xmlns:a14="http://schemas.microsoft.com/office/drawing/2010/main"/>
              </a:ext>
            </a:extLst>
          </a:blip>
          <a:srcRect l="4857" t="6914" r="4956" b="9628"/>
          <a:stretch>
            <a:fillRect/>
          </a:stretch>
        </p:blipFill>
        <p:spPr>
          <a:xfrm>
            <a:off x="611189" y="368300"/>
            <a:ext cx="7921624" cy="5400674"/>
          </a:xfrm>
          <a:prstGeom prst="rect">
            <a:avLst/>
          </a:prstGeom>
        </p:spPr>
      </p:pic>
    </p:spTree>
    <p:extLst>
      <p:ext uri="{BB962C8B-B14F-4D97-AF65-F5344CB8AC3E}">
        <p14:creationId xmlns:p14="http://schemas.microsoft.com/office/powerpoint/2010/main" val="1506262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vignon Blanc5.jpg"/>
          <p:cNvPicPr>
            <a:picLocks noChangeAspect="1"/>
          </p:cNvPicPr>
          <p:nvPr/>
        </p:nvPicPr>
        <p:blipFill>
          <a:blip r:embed="rId3" cstate="screen">
            <a:extLst>
              <a:ext uri="{28A0092B-C50C-407E-A947-70E740481C1C}">
                <a14:useLocalDpi xmlns:a14="http://schemas.microsoft.com/office/drawing/2010/main"/>
              </a:ext>
            </a:extLst>
          </a:blip>
          <a:srcRect l="5247" t="11437" r="4746" b="6756"/>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84510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vignon Blanc6.jpg"/>
          <p:cNvPicPr>
            <a:picLocks noChangeAspect="1"/>
          </p:cNvPicPr>
          <p:nvPr/>
        </p:nvPicPr>
        <p:blipFill>
          <a:blip r:embed="rId3" cstate="screen">
            <a:extLst>
              <a:ext uri="{28A0092B-C50C-407E-A947-70E740481C1C}">
                <a14:useLocalDpi xmlns:a14="http://schemas.microsoft.com/office/drawing/2010/main"/>
              </a:ext>
            </a:extLst>
          </a:blip>
          <a:srcRect l="4971" t="7874" r="4570" b="855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441875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vignon Blanc7.jpg"/>
          <p:cNvPicPr>
            <a:picLocks noChangeAspect="1"/>
          </p:cNvPicPr>
          <p:nvPr/>
        </p:nvPicPr>
        <p:blipFill>
          <a:blip r:embed="rId3" cstate="screen">
            <a:extLst>
              <a:ext uri="{28A0092B-C50C-407E-A947-70E740481C1C}">
                <a14:useLocalDpi xmlns:a14="http://schemas.microsoft.com/office/drawing/2010/main"/>
              </a:ext>
            </a:extLst>
          </a:blip>
          <a:srcRect l="5042" t="7785" r="5042" b="1049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992480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vignon Blanc8.jpg"/>
          <p:cNvPicPr>
            <a:picLocks noChangeAspect="1"/>
          </p:cNvPicPr>
          <p:nvPr/>
        </p:nvPicPr>
        <p:blipFill>
          <a:blip r:embed="rId3" cstate="screen">
            <a:extLst>
              <a:ext uri="{28A0092B-C50C-407E-A947-70E740481C1C}">
                <a14:useLocalDpi xmlns:a14="http://schemas.microsoft.com/office/drawing/2010/main"/>
              </a:ext>
            </a:extLst>
          </a:blip>
          <a:srcRect l="5155" t="10127" r="4623" b="787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367111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avignon Blanc14.jpg"/>
          <p:cNvPicPr>
            <a:picLocks noChangeAspect="1"/>
          </p:cNvPicPr>
          <p:nvPr/>
        </p:nvPicPr>
        <p:blipFill>
          <a:blip r:embed="rId3" cstate="screen">
            <a:extLst>
              <a:ext uri="{28A0092B-C50C-407E-A947-70E740481C1C}">
                <a14:useLocalDpi xmlns:a14="http://schemas.microsoft.com/office/drawing/2010/main"/>
              </a:ext>
            </a:extLst>
          </a:blip>
          <a:srcRect l="4931" t="7135" r="5038" b="1103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700627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vignon Blanc10.jpg"/>
          <p:cNvPicPr>
            <a:picLocks noChangeAspect="1"/>
          </p:cNvPicPr>
          <p:nvPr/>
        </p:nvPicPr>
        <p:blipFill>
          <a:blip r:embed="rId3" cstate="screen">
            <a:extLst>
              <a:ext uri="{28A0092B-C50C-407E-A947-70E740481C1C}">
                <a14:useLocalDpi xmlns:a14="http://schemas.microsoft.com/office/drawing/2010/main"/>
              </a:ext>
            </a:extLst>
          </a:blip>
          <a:srcRect l="5228" t="11327" r="5122" b="719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73472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vignon Blanc11.jpg"/>
          <p:cNvPicPr>
            <a:picLocks noChangeAspect="1"/>
          </p:cNvPicPr>
          <p:nvPr/>
        </p:nvPicPr>
        <p:blipFill>
          <a:blip r:embed="rId3" cstate="screen">
            <a:extLst>
              <a:ext uri="{28A0092B-C50C-407E-A947-70E740481C1C}">
                <a14:useLocalDpi xmlns:a14="http://schemas.microsoft.com/office/drawing/2010/main"/>
              </a:ext>
            </a:extLst>
          </a:blip>
          <a:srcRect l="4729" t="11257" r="5048" b="674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129945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vignon Blanc12.jpg"/>
          <p:cNvPicPr>
            <a:picLocks noChangeAspect="1"/>
          </p:cNvPicPr>
          <p:nvPr/>
        </p:nvPicPr>
        <p:blipFill>
          <a:blip r:embed="rId3" cstate="screen">
            <a:extLst>
              <a:ext uri="{28A0092B-C50C-407E-A947-70E740481C1C}">
                <a14:useLocalDpi xmlns:a14="http://schemas.microsoft.com/office/drawing/2010/main"/>
              </a:ext>
            </a:extLst>
          </a:blip>
          <a:srcRect l="5130" t="11346" r="5078" b="7044"/>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222379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vignon Blanc17.jpg"/>
          <p:cNvPicPr>
            <a:picLocks noChangeAspect="1"/>
          </p:cNvPicPr>
          <p:nvPr/>
        </p:nvPicPr>
        <p:blipFill>
          <a:blip r:embed="rId3" cstate="screen">
            <a:extLst>
              <a:ext uri="{28A0092B-C50C-407E-A947-70E740481C1C}">
                <a14:useLocalDpi xmlns:a14="http://schemas.microsoft.com/office/drawing/2010/main"/>
              </a:ext>
            </a:extLst>
          </a:blip>
          <a:srcRect l="5043" t="10844" r="4830" b="724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634298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a flag .jpg"/>
          <p:cNvPicPr>
            <a:picLocks noChangeAspect="1"/>
          </p:cNvPicPr>
          <p:nvPr/>
        </p:nvPicPr>
        <p:blipFill>
          <a:blip r:embed="rId3" cstate="screen">
            <a:extLst>
              <a:ext uri="{28A0092B-C50C-407E-A947-70E740481C1C}">
                <a14:useLocalDpi xmlns:a14="http://schemas.microsoft.com/office/drawing/2010/main"/>
              </a:ext>
            </a:extLst>
          </a:blip>
          <a:srcRect l="4851" t="6747" r="4638" b="1096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891922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l="3127" t="15803" r="22094" b="7635"/>
          <a:stretch>
            <a:fillRect/>
          </a:stretch>
        </p:blipFill>
        <p:spPr>
          <a:xfrm>
            <a:off x="611187" y="368300"/>
            <a:ext cx="7921625" cy="5400675"/>
          </a:xfrm>
          <a:prstGeom prst="rect">
            <a:avLst/>
          </a:prstGeom>
        </p:spPr>
      </p:pic>
    </p:spTree>
    <p:extLst>
      <p:ext uri="{BB962C8B-B14F-4D97-AF65-F5344CB8AC3E}">
        <p14:creationId xmlns:p14="http://schemas.microsoft.com/office/powerpoint/2010/main" val="328256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vignon Blanc15.jpg"/>
          <p:cNvPicPr>
            <a:picLocks noChangeAspect="1"/>
          </p:cNvPicPr>
          <p:nvPr/>
        </p:nvPicPr>
        <p:blipFill>
          <a:blip r:embed="rId3" cstate="screen">
            <a:extLst>
              <a:ext uri="{28A0092B-C50C-407E-A947-70E740481C1C}">
                <a14:useLocalDpi xmlns:a14="http://schemas.microsoft.com/office/drawing/2010/main"/>
              </a:ext>
            </a:extLst>
          </a:blip>
          <a:srcRect l="5239" t="7684" r="4921" b="1066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654861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vignon Blanc18.jpg"/>
          <p:cNvPicPr>
            <a:picLocks noChangeAspect="1"/>
          </p:cNvPicPr>
          <p:nvPr/>
        </p:nvPicPr>
        <p:blipFill>
          <a:blip r:embed="rId3" cstate="screen">
            <a:extLst>
              <a:ext uri="{28A0092B-C50C-407E-A947-70E740481C1C}">
                <a14:useLocalDpi xmlns:a14="http://schemas.microsoft.com/office/drawing/2010/main"/>
              </a:ext>
            </a:extLst>
          </a:blip>
          <a:srcRect l="5038" t="7982" r="4931" b="10190"/>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262903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vignon Blanc19.jpg"/>
          <p:cNvPicPr>
            <a:picLocks noChangeAspect="1"/>
          </p:cNvPicPr>
          <p:nvPr/>
        </p:nvPicPr>
        <p:blipFill>
          <a:blip r:embed="rId3" cstate="screen">
            <a:extLst>
              <a:ext uri="{28A0092B-C50C-407E-A947-70E740481C1C}">
                <a14:useLocalDpi xmlns:a14="http://schemas.microsoft.com/office/drawing/2010/main"/>
              </a:ext>
            </a:extLst>
          </a:blip>
          <a:srcRect l="4947" t="10845" r="4734" b="7066"/>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927038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avignon Blanc20.jpg"/>
          <p:cNvPicPr>
            <a:picLocks noChangeAspect="1"/>
          </p:cNvPicPr>
          <p:nvPr/>
        </p:nvPicPr>
        <p:blipFill>
          <a:blip r:embed="rId3" cstate="screen">
            <a:extLst>
              <a:ext uri="{28A0092B-C50C-407E-A947-70E740481C1C}">
                <a14:useLocalDpi xmlns:a14="http://schemas.microsoft.com/office/drawing/2010/main"/>
              </a:ext>
            </a:extLst>
          </a:blip>
          <a:srcRect l="5217" t="8109" r="4922" b="1021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693833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different fruits&#10;&#10;AI-generated content may be incorrect.">
            <a:extLst>
              <a:ext uri="{FF2B5EF4-FFF2-40B4-BE49-F238E27FC236}">
                <a16:creationId xmlns="" xmlns:a16="http://schemas.microsoft.com/office/drawing/2014/main" id="{32A33627-5190-3C56-1C35-BB078EC7B1D9}"/>
              </a:ext>
            </a:extLst>
          </p:cNvPr>
          <p:cNvPicPr>
            <a:picLocks noChangeAspect="1"/>
          </p:cNvPicPr>
          <p:nvPr/>
        </p:nvPicPr>
        <p:blipFill>
          <a:blip r:embed="rId3"/>
          <a:stretch>
            <a:fillRect/>
          </a:stretch>
        </p:blipFill>
        <p:spPr>
          <a:xfrm>
            <a:off x="674249" y="372917"/>
            <a:ext cx="7996784" cy="5454086"/>
          </a:xfrm>
          <a:prstGeom prst="rect">
            <a:avLst/>
          </a:prstGeom>
        </p:spPr>
      </p:pic>
    </p:spTree>
    <p:extLst>
      <p:ext uri="{BB962C8B-B14F-4D97-AF65-F5344CB8AC3E}">
        <p14:creationId xmlns:p14="http://schemas.microsoft.com/office/powerpoint/2010/main" val="1855165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vignon Blanc22.jpg"/>
          <p:cNvPicPr>
            <a:picLocks noChangeAspect="1"/>
          </p:cNvPicPr>
          <p:nvPr/>
        </p:nvPicPr>
        <p:blipFill>
          <a:blip r:embed="rId3" cstate="screen">
            <a:extLst>
              <a:ext uri="{28A0092B-C50C-407E-A947-70E740481C1C}">
                <a14:useLocalDpi xmlns:a14="http://schemas.microsoft.com/office/drawing/2010/main"/>
              </a:ext>
            </a:extLst>
          </a:blip>
          <a:srcRect l="4921" t="6839" r="5239" b="1150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528760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6C9E5FF3-BF8C-35CC-267F-9DF8DD1BF314}"/>
              </a:ext>
            </a:extLst>
          </p:cNvPr>
          <p:cNvPicPr>
            <a:picLocks noChangeAspect="1"/>
          </p:cNvPicPr>
          <p:nvPr/>
        </p:nvPicPr>
        <p:blipFill>
          <a:blip r:embed="rId3"/>
          <a:srcRect/>
          <a:stretch/>
        </p:blipFill>
        <p:spPr>
          <a:xfrm>
            <a:off x="-2" y="-2"/>
            <a:ext cx="9144000" cy="6858000"/>
          </a:xfrm>
          <a:prstGeom prst="rect">
            <a:avLst/>
          </a:prstGeom>
        </p:spPr>
      </p:pic>
      <p:sp>
        <p:nvSpPr>
          <p:cNvPr id="3" name="object 20">
            <a:extLst>
              <a:ext uri="{FF2B5EF4-FFF2-40B4-BE49-F238E27FC236}">
                <a16:creationId xmlns="" xmlns:a16="http://schemas.microsoft.com/office/drawing/2014/main" id="{1ACC3694-589B-756B-37B2-A9A464FF23D8}"/>
              </a:ext>
            </a:extLst>
          </p:cNvPr>
          <p:cNvSpPr txBox="1"/>
          <p:nvPr/>
        </p:nvSpPr>
        <p:spPr>
          <a:xfrm>
            <a:off x="611188" y="1528931"/>
            <a:ext cx="7921625" cy="3747180"/>
          </a:xfrm>
          <a:prstGeom prst="rect">
            <a:avLst/>
          </a:prstGeom>
        </p:spPr>
        <p:txBody>
          <a:bodyPr vert="horz" wrap="square" lIns="0" tIns="15240" rIns="0" bIns="0" rtlCol="0">
            <a:spAutoFit/>
          </a:bodyPr>
          <a:lstStyle/>
          <a:p>
            <a:pPr algn="ctr">
              <a:lnSpc>
                <a:spcPct val="100000"/>
              </a:lnSpc>
              <a:spcBef>
                <a:spcPts val="120"/>
              </a:spcBef>
            </a:pPr>
            <a:r>
              <a:rPr lang="en-US" sz="3000" b="1" spc="-65" dirty="0" smtClean="0">
                <a:solidFill>
                  <a:srgbClr val="FFFFFF"/>
                </a:solidFill>
                <a:latin typeface="Avenir Next LT Pro Demi" panose="020B0504020202020204" pitchFamily="34" charset="77"/>
                <a:cs typeface="Segoe UI"/>
              </a:rPr>
              <a:t>“Sauvignon Blanc‘s real strength </a:t>
            </a:r>
            <a:br>
              <a:rPr lang="en-US" sz="3000" b="1" spc="-65" dirty="0" smtClean="0">
                <a:solidFill>
                  <a:srgbClr val="FFFFFF"/>
                </a:solidFill>
                <a:latin typeface="Avenir Next LT Pro Demi" panose="020B0504020202020204" pitchFamily="34" charset="77"/>
                <a:cs typeface="Segoe UI"/>
              </a:rPr>
            </a:br>
            <a:r>
              <a:rPr lang="en-US" sz="3000" b="1" spc="-65" dirty="0" smtClean="0">
                <a:solidFill>
                  <a:srgbClr val="FFFFFF"/>
                </a:solidFill>
                <a:latin typeface="Avenir Next LT Pro Demi" panose="020B0504020202020204" pitchFamily="34" charset="77"/>
                <a:cs typeface="Segoe UI"/>
              </a:rPr>
              <a:t>lies in the diversity of our regions, </a:t>
            </a:r>
            <a:br>
              <a:rPr lang="en-US" sz="3000" b="1" spc="-65" dirty="0" smtClean="0">
                <a:solidFill>
                  <a:srgbClr val="FFFFFF"/>
                </a:solidFill>
                <a:latin typeface="Avenir Next LT Pro Demi" panose="020B0504020202020204" pitchFamily="34" charset="77"/>
                <a:cs typeface="Segoe UI"/>
              </a:rPr>
            </a:br>
            <a:r>
              <a:rPr lang="en-US" sz="3000" b="1" spc="-65" dirty="0" smtClean="0">
                <a:solidFill>
                  <a:srgbClr val="FFFFFF"/>
                </a:solidFill>
                <a:latin typeface="Avenir Next LT Pro Demi" panose="020B0504020202020204" pitchFamily="34" charset="77"/>
                <a:cs typeface="Segoe UI"/>
              </a:rPr>
              <a:t>the vision of our winemakers, </a:t>
            </a:r>
            <a:br>
              <a:rPr lang="en-US" sz="3000" b="1" spc="-65" dirty="0" smtClean="0">
                <a:solidFill>
                  <a:srgbClr val="FFFFFF"/>
                </a:solidFill>
                <a:latin typeface="Avenir Next LT Pro Demi" panose="020B0504020202020204" pitchFamily="34" charset="77"/>
                <a:cs typeface="Segoe UI"/>
              </a:rPr>
            </a:br>
            <a:r>
              <a:rPr lang="en-US" sz="3000" b="1" spc="-65" dirty="0" smtClean="0">
                <a:solidFill>
                  <a:srgbClr val="FFFFFF"/>
                </a:solidFill>
                <a:latin typeface="Avenir Next LT Pro Demi" panose="020B0504020202020204" pitchFamily="34" charset="77"/>
                <a:cs typeface="Segoe UI"/>
              </a:rPr>
              <a:t>and the inspiring range of styles </a:t>
            </a:r>
            <a:br>
              <a:rPr lang="en-US" sz="3000" b="1" spc="-65" dirty="0" smtClean="0">
                <a:solidFill>
                  <a:srgbClr val="FFFFFF"/>
                </a:solidFill>
                <a:latin typeface="Avenir Next LT Pro Demi" panose="020B0504020202020204" pitchFamily="34" charset="77"/>
                <a:cs typeface="Segoe UI"/>
              </a:rPr>
            </a:br>
            <a:r>
              <a:rPr lang="en-US" sz="3000" b="1" spc="-65" dirty="0" smtClean="0">
                <a:solidFill>
                  <a:srgbClr val="FFFFFF"/>
                </a:solidFill>
                <a:latin typeface="Avenir Next LT Pro Demi" panose="020B0504020202020204" pitchFamily="34" charset="77"/>
                <a:cs typeface="Segoe UI"/>
              </a:rPr>
              <a:t>that they create.”</a:t>
            </a:r>
            <a:endParaRPr lang="en-US" sz="3000" b="1" spc="-65" dirty="0">
              <a:solidFill>
                <a:srgbClr val="FFFFFF"/>
              </a:solidFill>
              <a:latin typeface="Avenir Next LT Pro Demi" panose="020B0504020202020204" pitchFamily="34" charset="77"/>
              <a:cs typeface="Segoe UI"/>
            </a:endParaRPr>
          </a:p>
          <a:p>
            <a:pPr algn="ctr">
              <a:lnSpc>
                <a:spcPct val="100000"/>
              </a:lnSpc>
              <a:spcBef>
                <a:spcPts val="120"/>
              </a:spcBef>
            </a:pPr>
            <a:endParaRPr lang="ja-JP" altLang="en-US" sz="3000" spc="-65" dirty="0">
              <a:solidFill>
                <a:srgbClr val="FFFFFF"/>
              </a:solidFill>
              <a:latin typeface="Avenir Next LT Pro" panose="020B0504020202020204" pitchFamily="34" charset="77"/>
              <a:cs typeface="Segoe UI"/>
            </a:endParaRPr>
          </a:p>
          <a:p>
            <a:pPr algn="ctr">
              <a:lnSpc>
                <a:spcPct val="100000"/>
              </a:lnSpc>
              <a:spcBef>
                <a:spcPts val="120"/>
              </a:spcBef>
            </a:pPr>
            <a:r>
              <a:rPr lang="en-US" sz="2000" spc="-65" dirty="0">
                <a:solidFill>
                  <a:srgbClr val="FFFFFF"/>
                </a:solidFill>
                <a:latin typeface="Avenir Next LT Pro" panose="020B0504020202020204" pitchFamily="34" charset="77"/>
                <a:cs typeface="Segoe UI"/>
              </a:rPr>
              <a:t>– </a:t>
            </a:r>
            <a:r>
              <a:rPr lang="en-US" sz="2000" spc="-65" dirty="0" smtClean="0">
                <a:solidFill>
                  <a:srgbClr val="FFFFFF"/>
                </a:solidFill>
                <a:latin typeface="Avenir Next LT Pro" panose="020B0504020202020204" pitchFamily="34" charset="77"/>
                <a:cs typeface="Segoe UI"/>
              </a:rPr>
              <a:t>Elunda Basson, cellarmaster at Steenberg Vineyards and </a:t>
            </a:r>
            <a:br>
              <a:rPr lang="en-US" sz="2000" spc="-65" dirty="0" smtClean="0">
                <a:solidFill>
                  <a:srgbClr val="FFFFFF"/>
                </a:solidFill>
                <a:latin typeface="Avenir Next LT Pro" panose="020B0504020202020204" pitchFamily="34" charset="77"/>
                <a:cs typeface="Segoe UI"/>
              </a:rPr>
            </a:br>
            <a:r>
              <a:rPr lang="en-US" sz="2000" spc="-65" dirty="0" smtClean="0">
                <a:solidFill>
                  <a:srgbClr val="FFFFFF"/>
                </a:solidFill>
                <a:latin typeface="Avenir Next LT Pro" panose="020B0504020202020204" pitchFamily="34" charset="77"/>
                <a:cs typeface="Segoe UI"/>
              </a:rPr>
              <a:t>chairperson of Sauvignon Blanc South </a:t>
            </a:r>
            <a:r>
              <a:rPr lang="en-US" sz="2000" spc="-65" dirty="0" smtClean="0">
                <a:solidFill>
                  <a:srgbClr val="FFFFFF"/>
                </a:solidFill>
                <a:latin typeface="Avenir Next LT Pro" panose="020B0504020202020204" pitchFamily="34" charset="77"/>
                <a:cs typeface="Segoe UI"/>
              </a:rPr>
              <a:t>Africa</a:t>
            </a:r>
            <a:endParaRPr lang="en-US" sz="2000" spc="-65" dirty="0" smtClean="0">
              <a:solidFill>
                <a:srgbClr val="FFFFFF"/>
              </a:solidFill>
              <a:latin typeface="Avenir Next LT Pro" panose="020B0504020202020204" pitchFamily="34" charset="77"/>
              <a:cs typeface="Segoe UI"/>
            </a:endParaRPr>
          </a:p>
          <a:p>
            <a:pPr algn="ctr">
              <a:lnSpc>
                <a:spcPct val="100000"/>
              </a:lnSpc>
              <a:spcBef>
                <a:spcPts val="120"/>
              </a:spcBef>
            </a:pPr>
            <a:endParaRPr lang="en-US" sz="2000" spc="-65" dirty="0">
              <a:solidFill>
                <a:srgbClr val="FFFFFF"/>
              </a:solidFill>
              <a:latin typeface="Avenir Next LT Pro" panose="020B0504020202020204" pitchFamily="34" charset="77"/>
              <a:cs typeface="Segoe UI"/>
            </a:endParaRPr>
          </a:p>
        </p:txBody>
      </p:sp>
    </p:spTree>
    <p:extLst>
      <p:ext uri="{BB962C8B-B14F-4D97-AF65-F5344CB8AC3E}">
        <p14:creationId xmlns:p14="http://schemas.microsoft.com/office/powerpoint/2010/main" val="1723972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BE84704-A50E-5487-F7BD-E16CB72EF886}"/>
              </a:ext>
            </a:extLst>
          </p:cNvPr>
          <p:cNvPicPr>
            <a:picLocks noChangeAspect="1"/>
          </p:cNvPicPr>
          <p:nvPr/>
        </p:nvPicPr>
        <p:blipFill>
          <a:blip r:embed="rId3"/>
          <a:srcRect/>
          <a:stretch/>
        </p:blipFill>
        <p:spPr>
          <a:xfrm>
            <a:off x="-2" y="-2"/>
            <a:ext cx="9144000" cy="6858000"/>
          </a:xfrm>
          <a:prstGeom prst="rect">
            <a:avLst/>
          </a:prstGeom>
        </p:spPr>
      </p:pic>
      <p:sp>
        <p:nvSpPr>
          <p:cNvPr id="5" name="object 20">
            <a:extLst>
              <a:ext uri="{FF2B5EF4-FFF2-40B4-BE49-F238E27FC236}">
                <a16:creationId xmlns="" xmlns:a16="http://schemas.microsoft.com/office/drawing/2014/main" id="{77DFABF0-92BF-44A1-A465-A2C7B3C42D8A}"/>
              </a:ext>
            </a:extLst>
          </p:cNvPr>
          <p:cNvSpPr txBox="1"/>
          <p:nvPr/>
        </p:nvSpPr>
        <p:spPr>
          <a:xfrm>
            <a:off x="22860" y="4915057"/>
            <a:ext cx="9121140" cy="784830"/>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panose="020B0504020202020204" pitchFamily="34" charset="77"/>
                <a:cs typeface="Segoe UI"/>
              </a:rPr>
              <a:t>The end</a:t>
            </a:r>
            <a:endParaRPr sz="5000" b="1" dirty="0">
              <a:latin typeface="Avenir Next LT Pro" panose="020B0504020202020204" pitchFamily="34" charset="77"/>
              <a:cs typeface="Segoe UI"/>
            </a:endParaRPr>
          </a:p>
        </p:txBody>
      </p:sp>
    </p:spTree>
    <p:extLst>
      <p:ext uri="{BB962C8B-B14F-4D97-AF65-F5344CB8AC3E}">
        <p14:creationId xmlns:p14="http://schemas.microsoft.com/office/powerpoint/2010/main" val="3416352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11028</TotalTime>
  <Words>621</Words>
  <Application>Microsoft Office PowerPoint</Application>
  <PresentationFormat>On-screen Show (4:3)</PresentationFormat>
  <Paragraphs>51</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private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WOSA</dc:creator>
  <cp:lastModifiedBy>Lindsaye</cp:lastModifiedBy>
  <cp:revision>281</cp:revision>
  <cp:lastPrinted>2016-05-23T10:12:21Z</cp:lastPrinted>
  <dcterms:created xsi:type="dcterms:W3CDTF">2013-06-26T13:00:34Z</dcterms:created>
  <dcterms:modified xsi:type="dcterms:W3CDTF">2026-07-31T06:49:19Z</dcterms:modified>
</cp:coreProperties>
</file>